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6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FF"/>
    <a:srgbClr val="66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cuments%20and%20Settings\Sean\My%20Documents\Gravitational%20Lensing%20Spreadsheet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Documents%20and%20Settings\Sean\My%20Documents\Gravitational%20Lensing%20Spreadshee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4.0695811461067363E-2"/>
          <c:y val="5.767898804316126E-2"/>
          <c:w val="0.81857939973944449"/>
          <c:h val="0.80349117818606008"/>
        </c:manualLayout>
      </c:layout>
      <c:barChart>
        <c:barDir val="col"/>
        <c:grouping val="clustered"/>
        <c:ser>
          <c:idx val="0"/>
          <c:order val="0"/>
          <c:tx>
            <c:v>Possible Lensing: Avg. Optical Magnitude 16.732</c:v>
          </c:tx>
          <c:spPr>
            <a:solidFill>
              <a:srgbClr val="2555EF"/>
            </a:solidFill>
          </c:spPr>
          <c:val>
            <c:numRef>
              <c:f>Global!$K$438:$K$445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2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</c:numCache>
            </c:numRef>
          </c:val>
        </c:ser>
        <c:ser>
          <c:idx val="1"/>
          <c:order val="1"/>
          <c:tx>
            <c:v>Unlikely: Avg. Optical Magnitude 16.745</c:v>
          </c:tx>
          <c:spPr>
            <a:solidFill>
              <a:srgbClr val="006600"/>
            </a:solidFill>
          </c:spPr>
          <c:val>
            <c:numRef>
              <c:f>Global!$L$438:$L$445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</c:v>
                </c:pt>
                <c:pt idx="6">
                  <c:v>4</c:v>
                </c:pt>
                <c:pt idx="7">
                  <c:v>1</c:v>
                </c:pt>
              </c:numCache>
            </c:numRef>
          </c:val>
        </c:ser>
        <c:axId val="144707968"/>
        <c:axId val="144718080"/>
      </c:barChart>
      <c:catAx>
        <c:axId val="144707968"/>
        <c:scaling>
          <c:orientation val="minMax"/>
        </c:scaling>
        <c:axPos val="b"/>
        <c:numFmt formatCode="0.000" sourceLinked="0"/>
        <c:tickLblPos val="nextTo"/>
        <c:crossAx val="144718080"/>
        <c:crosses val="autoZero"/>
        <c:lblAlgn val="ctr"/>
        <c:lblOffset val="100"/>
        <c:tickLblSkip val="1"/>
        <c:tickMarkSkip val="1"/>
      </c:catAx>
      <c:valAx>
        <c:axId val="144718080"/>
        <c:scaling>
          <c:orientation val="minMax"/>
          <c:max val="4"/>
        </c:scaling>
        <c:axPos val="l"/>
        <c:majorGridlines/>
        <c:numFmt formatCode="General" sourceLinked="1"/>
        <c:tickLblPos val="nextTo"/>
        <c:crossAx val="144707968"/>
        <c:crosses val="autoZero"/>
        <c:crossBetween val="between"/>
        <c:majorUnit val="1"/>
      </c:valAx>
    </c:plotArea>
    <c:legend>
      <c:legendPos val="r"/>
      <c:layout>
        <c:manualLayout>
          <c:xMode val="edge"/>
          <c:yMode val="edge"/>
          <c:x val="0.86403502296587931"/>
          <c:y val="0.1101046223388743"/>
          <c:w val="0.11088049540682415"/>
          <c:h val="0.69627077865266829"/>
        </c:manualLayout>
      </c:layout>
    </c:legend>
    <c:plotVisOnly val="1"/>
  </c:chart>
  <c:spPr>
    <a:ln>
      <a:noFill/>
    </a:ln>
  </c:sp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4.0223495941444434E-2"/>
          <c:y val="5.767898804316126E-2"/>
          <c:w val="0.81857939973944449"/>
          <c:h val="0.81275043744531938"/>
        </c:manualLayout>
      </c:layout>
      <c:barChart>
        <c:barDir val="col"/>
        <c:grouping val="clustered"/>
        <c:ser>
          <c:idx val="0"/>
          <c:order val="0"/>
          <c:tx>
            <c:v>Possible Lensing: Avg. Tev Flux 0.0416</c:v>
          </c:tx>
          <c:spPr>
            <a:solidFill>
              <a:srgbClr val="1144E9"/>
            </a:solidFill>
          </c:spPr>
          <c:val>
            <c:numRef>
              <c:f>Global!$G$438:$G$445</c:f>
              <c:numCache>
                <c:formatCode>General</c:formatCode>
                <c:ptCount val="8"/>
                <c:pt idx="0">
                  <c:v>3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ser>
          <c:idx val="1"/>
          <c:order val="1"/>
          <c:tx>
            <c:v>Unlikely: Avg. TeV Flux 0.046</c:v>
          </c:tx>
          <c:spPr>
            <a:solidFill>
              <a:srgbClr val="006600"/>
            </a:solidFill>
          </c:spPr>
          <c:val>
            <c:numRef>
              <c:f>Global!$H$438:$H$445</c:f>
              <c:numCache>
                <c:formatCode>General</c:formatCode>
                <c:ptCount val="8"/>
                <c:pt idx="0">
                  <c:v>12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</c:numCache>
            </c:numRef>
          </c:val>
        </c:ser>
        <c:axId val="180912128"/>
        <c:axId val="181262208"/>
      </c:barChart>
      <c:catAx>
        <c:axId val="180912128"/>
        <c:scaling>
          <c:orientation val="minMax"/>
        </c:scaling>
        <c:axPos val="b"/>
        <c:numFmt formatCode="0.000" sourceLinked="0"/>
        <c:tickLblPos val="nextTo"/>
        <c:crossAx val="181262208"/>
        <c:crosses val="autoZero"/>
        <c:lblAlgn val="ctr"/>
        <c:lblOffset val="100"/>
        <c:tickLblSkip val="1"/>
        <c:tickMarkSkip val="1"/>
      </c:catAx>
      <c:valAx>
        <c:axId val="181262208"/>
        <c:scaling>
          <c:orientation val="minMax"/>
          <c:max val="12"/>
        </c:scaling>
        <c:axPos val="l"/>
        <c:majorGridlines/>
        <c:numFmt formatCode="General" sourceLinked="1"/>
        <c:tickLblPos val="nextTo"/>
        <c:crossAx val="1809121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403502296587931"/>
          <c:y val="0.22121573344998541"/>
          <c:w val="0.11088049540682415"/>
          <c:h val="0.55738188976377956"/>
        </c:manualLayout>
      </c:layout>
    </c:legend>
    <c:plotVisOnly val="1"/>
  </c:chart>
  <c:spPr>
    <a:ln>
      <a:noFill/>
    </a:ln>
  </c:sp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0.01881</cdr:x>
      <cdr:y>0.88655</cdr:y>
    </cdr:from>
    <cdr:to>
      <cdr:x>0.68017</cdr:x>
      <cdr:y>0.92857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3826" y="4019551"/>
          <a:ext cx="4352925" cy="190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0.01737</cdr:x>
      <cdr:y>0.88445</cdr:y>
    </cdr:from>
    <cdr:to>
      <cdr:x>0.68452</cdr:x>
      <cdr:y>0.92857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14301" y="4010025"/>
          <a:ext cx="4391025" cy="2000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0.01881</cdr:x>
      <cdr:y>0.88655</cdr:y>
    </cdr:from>
    <cdr:to>
      <cdr:x>0.68017</cdr:x>
      <cdr:y>0.92857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3826" y="4019551"/>
          <a:ext cx="4352925" cy="190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0.01737</cdr:x>
      <cdr:y>0.88445</cdr:y>
    </cdr:from>
    <cdr:to>
      <cdr:x>0.68452</cdr:x>
      <cdr:y>0.92857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14301" y="4010025"/>
          <a:ext cx="4391025" cy="2000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0.01881</cdr:x>
      <cdr:y>0.88655</cdr:y>
    </cdr:from>
    <cdr:to>
      <cdr:x>0.68017</cdr:x>
      <cdr:y>0.92857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123826" y="4019551"/>
          <a:ext cx="4352925" cy="190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0.01737</cdr:x>
      <cdr:y>0.88445</cdr:y>
    </cdr:from>
    <cdr:to>
      <cdr:x>0.68452</cdr:x>
      <cdr:y>0.92857</cdr:y>
    </cdr:to>
    <cdr:sp macro="" textlink="">
      <cdr:nvSpPr>
        <cdr:cNvPr id="5" name="TextBox 2"/>
        <cdr:cNvSpPr txBox="1"/>
      </cdr:nvSpPr>
      <cdr:spPr>
        <a:xfrm xmlns:a="http://schemas.openxmlformats.org/drawingml/2006/main">
          <a:off x="114301" y="4010025"/>
          <a:ext cx="4391025" cy="2000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0.0202</cdr:x>
      <cdr:y>0.88889</cdr:y>
    </cdr:from>
    <cdr:to>
      <cdr:x>0.90909</cdr:x>
      <cdr:y>0.97174</cdr:y>
    </cdr:to>
    <cdr:sp macro="" textlink="">
      <cdr:nvSpPr>
        <cdr:cNvPr id="6" name="TextBox 36"/>
        <cdr:cNvSpPr txBox="1"/>
      </cdr:nvSpPr>
      <cdr:spPr>
        <a:xfrm xmlns:a="http://schemas.openxmlformats.org/drawingml/2006/main">
          <a:off x="166255" y="2641600"/>
          <a:ext cx="7315200" cy="246221"/>
        </a:xfrm>
        <a:prstGeom xmlns:a="http://schemas.openxmlformats.org/drawingml/2006/main" prst="rect">
          <a:avLst/>
        </a:prstGeom>
        <a:solidFill xmlns:a="http://schemas.openxmlformats.org/drawingml/2006/main">
          <a:sysClr val="window" lastClr="FFFFFF"/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000" dirty="0" smtClean="0"/>
            <a:t> 0                     </a:t>
          </a:r>
          <a:r>
            <a:rPr lang="en-US" sz="1000" dirty="0" smtClean="0"/>
            <a:t>0.0375       </a:t>
          </a:r>
          <a:r>
            <a:rPr lang="en-US" sz="1000" dirty="0" smtClean="0"/>
            <a:t>            </a:t>
          </a:r>
          <a:r>
            <a:rPr lang="en-US" sz="1000" dirty="0" smtClean="0"/>
            <a:t>0.075        </a:t>
          </a:r>
          <a:r>
            <a:rPr lang="en-US" sz="1000" dirty="0" smtClean="0"/>
            <a:t>          </a:t>
          </a:r>
          <a:r>
            <a:rPr lang="en-US" sz="1000" dirty="0" smtClean="0"/>
            <a:t>0.1125         </a:t>
          </a:r>
          <a:r>
            <a:rPr lang="en-US" sz="1000" dirty="0" smtClean="0"/>
            <a:t>           </a:t>
          </a:r>
          <a:r>
            <a:rPr lang="en-US" sz="1000" dirty="0" smtClean="0"/>
            <a:t>0.15        </a:t>
          </a:r>
          <a:r>
            <a:rPr lang="en-US" sz="1000" dirty="0" smtClean="0"/>
            <a:t>           </a:t>
          </a:r>
          <a:r>
            <a:rPr lang="en-US" sz="1000" dirty="0" smtClean="0"/>
            <a:t>0.1875       </a:t>
          </a:r>
          <a:r>
            <a:rPr lang="en-US" sz="1000" dirty="0" smtClean="0"/>
            <a:t>           </a:t>
          </a:r>
          <a:r>
            <a:rPr lang="en-US" sz="1000" dirty="0" smtClean="0"/>
            <a:t>0.225        </a:t>
          </a:r>
          <a:r>
            <a:rPr lang="en-US" sz="1000" dirty="0" smtClean="0"/>
            <a:t>          </a:t>
          </a:r>
          <a:r>
            <a:rPr lang="en-US" sz="1000" dirty="0" smtClean="0"/>
            <a:t>0.2625         </a:t>
          </a:r>
          <a:r>
            <a:rPr lang="en-US" sz="1000" dirty="0" smtClean="0"/>
            <a:t>            </a:t>
          </a:r>
          <a:r>
            <a:rPr lang="en-US" sz="1000" dirty="0" smtClean="0"/>
            <a:t>0.3</a:t>
          </a:r>
          <a:endParaRPr lang="en-US" sz="10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212745-75ED-4BD0-BE23-1748684BC802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50608A-999E-45CF-82C2-F94CF598B7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0608A-999E-45CF-82C2-F94CF598B7B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Explain basic Ideas.</a:t>
            </a:r>
            <a:r>
              <a:rPr lang="en-US" baseline="0" dirty="0" smtClean="0"/>
              <a:t>    </a:t>
            </a:r>
            <a:r>
              <a:rPr lang="en-US" b="1" baseline="0" dirty="0" smtClean="0"/>
              <a:t>Mosquito point </a:t>
            </a:r>
            <a:r>
              <a:rPr lang="en-US" baseline="0" dirty="0" smtClean="0"/>
              <a:t>- </a:t>
            </a:r>
            <a:r>
              <a:rPr lang="en-US" dirty="0" smtClean="0"/>
              <a:t>Distances on order of 10^22 miles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0608A-999E-45CF-82C2-F94CF598B7B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Explain</a:t>
            </a:r>
            <a:r>
              <a:rPr lang="en-US" baseline="0" dirty="0" smtClean="0"/>
              <a:t> GL.     Newton’s law of Gravitation.    </a:t>
            </a:r>
            <a:r>
              <a:rPr lang="en-US" dirty="0" smtClean="0"/>
              <a:t>Checking to see if GL is happening.   </a:t>
            </a:r>
            <a:r>
              <a:rPr lang="en-US" b="1" dirty="0" smtClean="0"/>
              <a:t>NOT TO SCALE!!!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0608A-999E-45CF-82C2-F94CF598B7B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Used NED and TeVCat.      Explain graphs.        Averages show that GL not bias on average.</a:t>
            </a:r>
            <a:r>
              <a:rPr lang="en-US" baseline="0" dirty="0" smtClean="0"/>
              <a:t>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0608A-999E-45CF-82C2-F94CF598B7B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more work to do.      Plan to finish what I started.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0608A-999E-45CF-82C2-F94CF598B7B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THANK YOU!!!        </a:t>
            </a:r>
            <a:r>
              <a:rPr lang="en-US" b="1" dirty="0" smtClean="0"/>
              <a:t>Look to moderator to</a:t>
            </a:r>
            <a:r>
              <a:rPr lang="en-US" b="1" baseline="0" dirty="0" smtClean="0"/>
              <a:t> field questions!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0608A-999E-45CF-82C2-F94CF598B7B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20B3-20A5-445F-A19D-FB2C5C6E8BDE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42479-C33C-4CDF-83A6-8FC2C3959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20B3-20A5-445F-A19D-FB2C5C6E8BDE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42479-C33C-4CDF-83A6-8FC2C3959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20B3-20A5-445F-A19D-FB2C5C6E8BDE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42479-C33C-4CDF-83A6-8FC2C3959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20B3-20A5-445F-A19D-FB2C5C6E8BDE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42479-C33C-4CDF-83A6-8FC2C3959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20B3-20A5-445F-A19D-FB2C5C6E8BDE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42479-C33C-4CDF-83A6-8FC2C3959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20B3-20A5-445F-A19D-FB2C5C6E8BDE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42479-C33C-4CDF-83A6-8FC2C3959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20B3-20A5-445F-A19D-FB2C5C6E8BDE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42479-C33C-4CDF-83A6-8FC2C3959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20B3-20A5-445F-A19D-FB2C5C6E8BDE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42479-C33C-4CDF-83A6-8FC2C3959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20B3-20A5-445F-A19D-FB2C5C6E8BDE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42479-C33C-4CDF-83A6-8FC2C3959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20B3-20A5-445F-A19D-FB2C5C6E8BDE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42479-C33C-4CDF-83A6-8FC2C3959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20B3-20A5-445F-A19D-FB2C5C6E8BDE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42479-C33C-4CDF-83A6-8FC2C3959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CC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8C20B3-20A5-445F-A19D-FB2C5C6E8BDE}" type="datetimeFigureOut">
              <a:rPr lang="en-US" smtClean="0"/>
              <a:pPr/>
              <a:t>3/31/2012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42479-C33C-4CDF-83A6-8FC2C3959F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gellenbs@email.arizona.edu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676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On the </a:t>
            </a:r>
            <a:r>
              <a:rPr lang="en-US" dirty="0" smtClean="0"/>
              <a:t>Possibility of </a:t>
            </a:r>
            <a:r>
              <a:rPr lang="en-US" dirty="0" smtClean="0"/>
              <a:t>Gravitational </a:t>
            </a:r>
            <a:r>
              <a:rPr lang="en-US" dirty="0" smtClean="0"/>
              <a:t>Lensing of Terra Electron-volt Gamma Ray Sources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71800"/>
            <a:ext cx="6400800" cy="251460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Sean </a:t>
            </a:r>
            <a:r>
              <a:rPr lang="en-US" sz="2400" dirty="0" smtClean="0"/>
              <a:t>Gellenbeck</a:t>
            </a:r>
          </a:p>
          <a:p>
            <a:r>
              <a:rPr lang="en-US" sz="2400" dirty="0" smtClean="0"/>
              <a:t>Mentor: Professor Ann </a:t>
            </a:r>
            <a:r>
              <a:rPr lang="en-US" sz="2400" dirty="0" smtClean="0"/>
              <a:t>Zabludoff, Steward Observatory</a:t>
            </a:r>
          </a:p>
          <a:p>
            <a:r>
              <a:rPr lang="en-US" sz="2400" dirty="0" smtClean="0"/>
              <a:t>21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Annual </a:t>
            </a:r>
            <a:r>
              <a:rPr lang="en-US" sz="2400" dirty="0" smtClean="0"/>
              <a:t>Arizona/NASA Statewide Space Grant Undergraduate Research Internship Program Symposium </a:t>
            </a:r>
            <a:endParaRPr lang="en-US" sz="2400" dirty="0" smtClean="0"/>
          </a:p>
          <a:p>
            <a:r>
              <a:rPr lang="en-US" sz="2400" dirty="0" smtClean="0"/>
              <a:t>University of Arizona, Tucson, Arizona</a:t>
            </a:r>
          </a:p>
          <a:p>
            <a:r>
              <a:rPr lang="en-US" sz="2400" dirty="0" smtClean="0"/>
              <a:t>April 21, 2012</a:t>
            </a:r>
            <a:endParaRPr lang="en-US" sz="2400" dirty="0" smtClean="0"/>
          </a:p>
          <a:p>
            <a:endParaRPr lang="en-US" sz="2400" dirty="0"/>
          </a:p>
        </p:txBody>
      </p:sp>
      <p:grpSp>
        <p:nvGrpSpPr>
          <p:cNvPr id="7" name="Group 6"/>
          <p:cNvGrpSpPr/>
          <p:nvPr/>
        </p:nvGrpSpPr>
        <p:grpSpPr>
          <a:xfrm>
            <a:off x="609600" y="5715000"/>
            <a:ext cx="7877175" cy="1002712"/>
            <a:chOff x="609600" y="5715000"/>
            <a:chExt cx="7877175" cy="1002712"/>
          </a:xfrm>
        </p:grpSpPr>
        <p:pic>
          <p:nvPicPr>
            <p:cNvPr id="11266" name="Picture 2" descr="http://www.physics.nau.edu/SCRAPBOOK/AZSGC-logo.jpg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609600" y="5715000"/>
              <a:ext cx="731901" cy="971550"/>
            </a:xfrm>
            <a:prstGeom prst="rect">
              <a:avLst/>
            </a:prstGeom>
            <a:noFill/>
          </p:spPr>
        </p:pic>
        <p:pic>
          <p:nvPicPr>
            <p:cNvPr id="11268" name="Picture 4" descr="http://siliconangle.com/files/2012/03/nasa-logo.jpg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4114800" y="5867400"/>
              <a:ext cx="990600" cy="850312"/>
            </a:xfrm>
            <a:prstGeom prst="rect">
              <a:avLst/>
            </a:prstGeom>
            <a:noFill/>
          </p:spPr>
        </p:pic>
        <p:pic>
          <p:nvPicPr>
            <p:cNvPr id="11270" name="Picture 6" descr="http://www.cbc.arizona.edu/REU/images/FooterUA.jpg"/>
            <p:cNvPicPr>
              <a:picLocks noChangeAspect="1" noChangeArrowheads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>
              <a:off x="7772400" y="5943600"/>
              <a:ext cx="714375" cy="571501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Motivation (Structure of Blazars)</a:t>
            </a:r>
            <a:endParaRPr lang="en-US" sz="4000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email"/>
          <a:stretch>
            <a:fillRect/>
          </a:stretch>
        </p:blipFill>
        <p:spPr bwMode="auto">
          <a:xfrm>
            <a:off x="533400" y="1295400"/>
            <a:ext cx="3876675" cy="416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>
            <a:normAutofit/>
          </a:bodyPr>
          <a:lstStyle/>
          <a:p>
            <a:r>
              <a:rPr lang="en-US" dirty="0" smtClean="0"/>
              <a:t>Electron-volt (eV) = Energy </a:t>
            </a:r>
          </a:p>
          <a:p>
            <a:r>
              <a:rPr lang="en-US" dirty="0" smtClean="0"/>
              <a:t>Terra (T)- = 1 trillion eV</a:t>
            </a:r>
          </a:p>
          <a:p>
            <a:r>
              <a:rPr lang="en-US" dirty="0" smtClean="0"/>
              <a:t>1 TeV – about equal to the kinetic energy of a flying </a:t>
            </a:r>
            <a:r>
              <a:rPr lang="en-US" dirty="0" smtClean="0"/>
              <a:t>mosquito</a:t>
            </a:r>
          </a:p>
          <a:p>
            <a:r>
              <a:rPr lang="en-US" dirty="0" smtClean="0"/>
              <a:t>Terra electron-volt (TeV) gamma ray sources, a mystery</a:t>
            </a:r>
          </a:p>
          <a:p>
            <a:r>
              <a:rPr lang="en-US" dirty="0" smtClean="0"/>
              <a:t>Blazars?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5410200"/>
            <a:ext cx="4038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Image Credit: </a:t>
            </a:r>
          </a:p>
          <a:p>
            <a:r>
              <a:rPr lang="en-US" sz="1400" dirty="0" smtClean="0"/>
              <a:t>http</a:t>
            </a:r>
            <a:r>
              <a:rPr lang="en-US" sz="1400" dirty="0" smtClean="0"/>
              <a:t>://heasarc.gsfc.nasa.gov/docs/cgro/images/epo/gallery/agns/index.html</a:t>
            </a:r>
            <a:endParaRPr lang="en-US" sz="14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0" y="6048796"/>
            <a:ext cx="9045904" cy="809204"/>
            <a:chOff x="0" y="6048796"/>
            <a:chExt cx="9045904" cy="809204"/>
          </a:xfrm>
        </p:grpSpPr>
        <p:pic>
          <p:nvPicPr>
            <p:cNvPr id="8" name="Picture 2" descr="http://www.physics.nau.edu/SCRAPBOOK/AZSGC-logo.jpg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0" y="6048796"/>
              <a:ext cx="609600" cy="809204"/>
            </a:xfrm>
            <a:prstGeom prst="rect">
              <a:avLst/>
            </a:prstGeom>
            <a:noFill/>
          </p:spPr>
        </p:pic>
        <p:pic>
          <p:nvPicPr>
            <p:cNvPr id="9" name="Picture 4" descr="http://siliconangle.com/files/2012/03/nasa-logo.jpg"/>
            <p:cNvPicPr>
              <a:picLocks noChangeAspect="1" noChangeArrowheads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>
              <a:off x="4114800" y="6149776"/>
              <a:ext cx="825070" cy="708224"/>
            </a:xfrm>
            <a:prstGeom prst="rect">
              <a:avLst/>
            </a:prstGeom>
            <a:noFill/>
          </p:spPr>
        </p:pic>
        <p:pic>
          <p:nvPicPr>
            <p:cNvPr id="10" name="Picture 6" descr="http://www.cbc.arizona.edu/REU/images/FooterUA.jpg"/>
            <p:cNvPicPr>
              <a:picLocks noChangeAspect="1" noChangeArrowheads="1"/>
            </p:cNvPicPr>
            <p:nvPr/>
          </p:nvPicPr>
          <p:blipFill>
            <a:blip r:embed="rId6" cstate="email"/>
            <a:srcRect/>
            <a:stretch>
              <a:fillRect/>
            </a:stretch>
          </p:blipFill>
          <p:spPr bwMode="auto">
            <a:xfrm>
              <a:off x="8382000" y="6248400"/>
              <a:ext cx="663904" cy="51014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Motivation (Gravitational Lensing)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email"/>
          <a:stretch>
            <a:fillRect/>
          </a:stretch>
        </p:blipFill>
        <p:spPr bwMode="auto">
          <a:xfrm>
            <a:off x="4572000" y="1371600"/>
            <a:ext cx="4191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1371600"/>
            <a:ext cx="4038600" cy="4754563"/>
          </a:xfrm>
        </p:spPr>
        <p:txBody>
          <a:bodyPr>
            <a:normAutofit/>
          </a:bodyPr>
          <a:lstStyle/>
          <a:p>
            <a:r>
              <a:rPr lang="en-US" dirty="0" smtClean="0"/>
              <a:t>Efforts to understand sources futile if properties biased</a:t>
            </a:r>
          </a:p>
          <a:p>
            <a:r>
              <a:rPr lang="en-US" dirty="0" smtClean="0"/>
              <a:t>Gravitational lensing can cause bias</a:t>
            </a:r>
          </a:p>
          <a:p>
            <a:r>
              <a:rPr lang="en-US" dirty="0" smtClean="0"/>
              <a:t>Foreground mass can magnify light from </a:t>
            </a:r>
            <a:r>
              <a:rPr lang="en-US" dirty="0" smtClean="0"/>
              <a:t>b</a:t>
            </a:r>
            <a:r>
              <a:rPr lang="en-US" dirty="0" smtClean="0"/>
              <a:t>ackground sources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648200" y="541020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Image Credit: </a:t>
            </a:r>
          </a:p>
          <a:p>
            <a:r>
              <a:rPr lang="en-US" sz="1400" dirty="0" smtClean="0"/>
              <a:t>http://www.lsst.org/files/img/Soares-Grav_Lens.jpg</a:t>
            </a:r>
            <a:endParaRPr lang="en-US" sz="1400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6048796"/>
            <a:ext cx="9045904" cy="809204"/>
            <a:chOff x="0" y="6048796"/>
            <a:chExt cx="9045904" cy="809204"/>
          </a:xfrm>
        </p:grpSpPr>
        <p:pic>
          <p:nvPicPr>
            <p:cNvPr id="8" name="Picture 2" descr="http://www.physics.nau.edu/SCRAPBOOK/AZSGC-logo.jpg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0" y="6048796"/>
              <a:ext cx="609600" cy="809204"/>
            </a:xfrm>
            <a:prstGeom prst="rect">
              <a:avLst/>
            </a:prstGeom>
            <a:noFill/>
          </p:spPr>
        </p:pic>
        <p:pic>
          <p:nvPicPr>
            <p:cNvPr id="10" name="Picture 4" descr="http://siliconangle.com/files/2012/03/nasa-logo.jpg"/>
            <p:cNvPicPr>
              <a:picLocks noChangeAspect="1" noChangeArrowheads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>
              <a:off x="4114800" y="6149776"/>
              <a:ext cx="825070" cy="708224"/>
            </a:xfrm>
            <a:prstGeom prst="rect">
              <a:avLst/>
            </a:prstGeom>
            <a:noFill/>
          </p:spPr>
        </p:pic>
        <p:pic>
          <p:nvPicPr>
            <p:cNvPr id="11" name="Picture 6" descr="http://www.cbc.arizona.edu/REU/images/FooterUA.jpg"/>
            <p:cNvPicPr>
              <a:picLocks noChangeAspect="1" noChangeArrowheads="1"/>
            </p:cNvPicPr>
            <p:nvPr/>
          </p:nvPicPr>
          <p:blipFill>
            <a:blip r:embed="rId6" cstate="email"/>
            <a:srcRect/>
            <a:stretch>
              <a:fillRect/>
            </a:stretch>
          </p:blipFill>
          <p:spPr bwMode="auto">
            <a:xfrm>
              <a:off x="8382000" y="6248400"/>
              <a:ext cx="663904" cy="51014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Methods/Results</a:t>
            </a:r>
            <a:br>
              <a:rPr lang="en-US" dirty="0" smtClean="0"/>
            </a:br>
            <a:r>
              <a:rPr lang="en-US" sz="2400" b="1" dirty="0" smtClean="0"/>
              <a:t>Possible Lensing (</a:t>
            </a:r>
            <a:r>
              <a:rPr lang="en-US" sz="2400" b="1" dirty="0" smtClean="0">
                <a:solidFill>
                  <a:srgbClr val="0000FF"/>
                </a:solidFill>
              </a:rPr>
              <a:t>Blue</a:t>
            </a:r>
            <a:r>
              <a:rPr lang="en-US" sz="2400" b="1" dirty="0" smtClean="0"/>
              <a:t>) vs. Unlikely to be Lensed (</a:t>
            </a:r>
            <a:r>
              <a:rPr lang="en-US" sz="2400" b="1" dirty="0" smtClean="0">
                <a:solidFill>
                  <a:srgbClr val="006600"/>
                </a:solidFill>
              </a:rPr>
              <a:t>Green</a:t>
            </a:r>
            <a:r>
              <a:rPr lang="en-US" sz="2400" b="1" dirty="0" smtClean="0"/>
              <a:t>)</a:t>
            </a:r>
            <a:endParaRPr lang="en-US" dirty="0"/>
          </a:p>
        </p:txBody>
      </p:sp>
      <p:graphicFrame>
        <p:nvGraphicFramePr>
          <p:cNvPr id="33" name="Content Placeholder 32"/>
          <p:cNvGraphicFramePr>
            <a:graphicFrameLocks noGrp="1"/>
          </p:cNvGraphicFramePr>
          <p:nvPr>
            <p:ph sz="half" idx="2"/>
          </p:nvPr>
        </p:nvGraphicFramePr>
        <p:xfrm>
          <a:off x="914400" y="3810000"/>
          <a:ext cx="82296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5" name="Content Placeholder 34"/>
          <p:cNvGraphicFramePr>
            <a:graphicFrameLocks noGrp="1"/>
          </p:cNvGraphicFramePr>
          <p:nvPr>
            <p:ph sz="half" idx="1"/>
          </p:nvPr>
        </p:nvGraphicFramePr>
        <p:xfrm>
          <a:off x="914400" y="838200"/>
          <a:ext cx="82296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0" y="4648200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Number of </a:t>
            </a:r>
            <a:r>
              <a:rPr lang="en-US" sz="1600" b="1" dirty="0" smtClean="0"/>
              <a:t>Sources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1066800" y="6477000"/>
            <a:ext cx="7620000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 14                    </a:t>
            </a:r>
            <a:r>
              <a:rPr lang="en-US" sz="1000" dirty="0" smtClean="0"/>
              <a:t>14.6375      </a:t>
            </a:r>
            <a:r>
              <a:rPr lang="en-US" sz="1000" dirty="0" smtClean="0"/>
              <a:t>         </a:t>
            </a:r>
            <a:r>
              <a:rPr lang="en-US" sz="1000" dirty="0" smtClean="0"/>
              <a:t>15.275    </a:t>
            </a:r>
            <a:r>
              <a:rPr lang="en-US" sz="1000" dirty="0" smtClean="0"/>
              <a:t>            </a:t>
            </a:r>
            <a:r>
              <a:rPr lang="en-US" sz="1000" dirty="0" smtClean="0"/>
              <a:t>15.9125        </a:t>
            </a:r>
            <a:r>
              <a:rPr lang="en-US" sz="1000" dirty="0" smtClean="0"/>
              <a:t>         </a:t>
            </a:r>
            <a:r>
              <a:rPr lang="en-US" sz="1000" dirty="0" smtClean="0"/>
              <a:t>16.55        </a:t>
            </a:r>
            <a:r>
              <a:rPr lang="en-US" sz="1000" dirty="0" smtClean="0"/>
              <a:t>          </a:t>
            </a:r>
            <a:r>
              <a:rPr lang="en-US" sz="1000" dirty="0" smtClean="0"/>
              <a:t>17.1875        </a:t>
            </a:r>
            <a:r>
              <a:rPr lang="en-US" sz="1000" dirty="0" smtClean="0"/>
              <a:t>       </a:t>
            </a:r>
            <a:r>
              <a:rPr lang="en-US" sz="1000" dirty="0" smtClean="0"/>
              <a:t>17.825        </a:t>
            </a:r>
            <a:r>
              <a:rPr lang="en-US" sz="1000" dirty="0" smtClean="0"/>
              <a:t>        </a:t>
            </a:r>
            <a:r>
              <a:rPr lang="en-US" sz="1000" dirty="0" smtClean="0"/>
              <a:t>18.4625         </a:t>
            </a:r>
            <a:r>
              <a:rPr lang="en-US" sz="1000" dirty="0" smtClean="0"/>
              <a:t>         19.1</a:t>
            </a:r>
            <a:endParaRPr lang="en-US" sz="1000" dirty="0" smtClean="0"/>
          </a:p>
        </p:txBody>
      </p:sp>
      <p:sp>
        <p:nvSpPr>
          <p:cNvPr id="41" name="TextBox 40"/>
          <p:cNvSpPr txBox="1"/>
          <p:nvPr/>
        </p:nvSpPr>
        <p:spPr>
          <a:xfrm>
            <a:off x="4038600" y="1066800"/>
            <a:ext cx="2819400" cy="3231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500" b="1" dirty="0" smtClean="0"/>
              <a:t>TeV </a:t>
            </a:r>
            <a:r>
              <a:rPr lang="en-US" sz="1500" b="1" dirty="0" smtClean="0"/>
              <a:t>Flux </a:t>
            </a:r>
            <a:r>
              <a:rPr lang="en-US" sz="1500" b="1" dirty="0" smtClean="0"/>
              <a:t>Distribution (Crab Units)</a:t>
            </a:r>
            <a:endParaRPr lang="en-US" sz="1500" dirty="0"/>
          </a:p>
        </p:txBody>
      </p:sp>
      <p:sp>
        <p:nvSpPr>
          <p:cNvPr id="42" name="TextBox 41"/>
          <p:cNvSpPr txBox="1"/>
          <p:nvPr/>
        </p:nvSpPr>
        <p:spPr>
          <a:xfrm>
            <a:off x="1752600" y="4038600"/>
            <a:ext cx="2667000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 smtClean="0"/>
              <a:t>Optical Magnitude Distribution (Magnitude)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0" y="1828800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Number of </a:t>
            </a:r>
            <a:r>
              <a:rPr lang="en-US" sz="1600" b="1" dirty="0" smtClean="0"/>
              <a:t>Sources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Preliminary Conclusions and </a:t>
            </a:r>
            <a:br>
              <a:rPr lang="en-US" dirty="0" smtClean="0"/>
            </a:br>
            <a:r>
              <a:rPr lang="en-US" dirty="0" smtClean="0"/>
              <a:t>Future Directions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 average</a:t>
            </a:r>
            <a:r>
              <a:rPr lang="en-US" dirty="0" smtClean="0"/>
              <a:t>, gravitational lensing </a:t>
            </a:r>
            <a:r>
              <a:rPr lang="en-US" dirty="0" smtClean="0"/>
              <a:t>does not bias TeV </a:t>
            </a:r>
            <a:r>
              <a:rPr lang="en-US" dirty="0" smtClean="0"/>
              <a:t>sources</a:t>
            </a:r>
          </a:p>
          <a:p>
            <a:r>
              <a:rPr lang="en-US" dirty="0" smtClean="0"/>
              <a:t>It could have an effect individual sources – verifying using lensing models</a:t>
            </a:r>
          </a:p>
          <a:p>
            <a:r>
              <a:rPr lang="en-US" dirty="0" smtClean="0"/>
              <a:t>Future Goals:</a:t>
            </a:r>
          </a:p>
          <a:p>
            <a:pPr lvl="1"/>
            <a:r>
              <a:rPr lang="en-US" dirty="0" smtClean="0"/>
              <a:t>Secure </a:t>
            </a:r>
            <a:r>
              <a:rPr lang="en-US" dirty="0" smtClean="0"/>
              <a:t>a</a:t>
            </a:r>
            <a:r>
              <a:rPr lang="en-US" dirty="0" smtClean="0"/>
              <a:t>dditional redshift data on foreground objects</a:t>
            </a:r>
          </a:p>
          <a:p>
            <a:pPr lvl="1"/>
            <a:r>
              <a:rPr lang="en-US" dirty="0" smtClean="0"/>
              <a:t>Publish significant conclusions</a:t>
            </a:r>
          </a:p>
          <a:p>
            <a:pPr lvl="1"/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6048796"/>
            <a:ext cx="9045904" cy="809204"/>
            <a:chOff x="0" y="6048796"/>
            <a:chExt cx="9045904" cy="809204"/>
          </a:xfrm>
        </p:grpSpPr>
        <p:pic>
          <p:nvPicPr>
            <p:cNvPr id="5" name="Picture 2" descr="http://www.physics.nau.edu/SCRAPBOOK/AZSGC-logo.jpg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0" y="6048796"/>
              <a:ext cx="609600" cy="809204"/>
            </a:xfrm>
            <a:prstGeom prst="rect">
              <a:avLst/>
            </a:prstGeom>
            <a:noFill/>
          </p:spPr>
        </p:pic>
        <p:pic>
          <p:nvPicPr>
            <p:cNvPr id="6" name="Picture 4" descr="http://siliconangle.com/files/2012/03/nasa-logo.jpg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4114800" y="6149776"/>
              <a:ext cx="825070" cy="708224"/>
            </a:xfrm>
            <a:prstGeom prst="rect">
              <a:avLst/>
            </a:prstGeom>
            <a:noFill/>
          </p:spPr>
        </p:pic>
        <p:pic>
          <p:nvPicPr>
            <p:cNvPr id="7" name="Picture 6" descr="http://www.cbc.arizona.edu/REU/images/FooterUA.jpg"/>
            <p:cNvPicPr>
              <a:picLocks noChangeAspect="1" noChangeArrowheads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>
              <a:off x="8382000" y="6248400"/>
              <a:ext cx="663904" cy="51014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470025"/>
          </a:xfrm>
        </p:spPr>
        <p:txBody>
          <a:bodyPr>
            <a:normAutofit/>
          </a:bodyPr>
          <a:lstStyle/>
          <a:p>
            <a:r>
              <a:rPr lang="en-US" sz="8000" b="1" dirty="0" smtClean="0"/>
              <a:t>Thank You!</a:t>
            </a:r>
            <a:endParaRPr lang="en-US" sz="8000" b="1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743200"/>
            <a:ext cx="6400800" cy="2362200"/>
          </a:xfrm>
        </p:spPr>
        <p:txBody>
          <a:bodyPr/>
          <a:lstStyle/>
          <a:p>
            <a:r>
              <a:rPr lang="en-US" dirty="0" smtClean="0"/>
              <a:t>Sean Gellenbeck</a:t>
            </a:r>
          </a:p>
          <a:p>
            <a:r>
              <a:rPr lang="en-US" dirty="0" smtClean="0"/>
              <a:t>Department of Aerospace and Mechanical Engineering</a:t>
            </a:r>
          </a:p>
          <a:p>
            <a:r>
              <a:rPr lang="en-US" dirty="0" smtClean="0">
                <a:hlinkClick r:id="rId3"/>
              </a:rPr>
              <a:t>gellenbs@email.arizona.edu</a:t>
            </a:r>
            <a:r>
              <a:rPr lang="en-US" dirty="0" smtClean="0"/>
              <a:t>  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09600" y="5410200"/>
            <a:ext cx="7877175" cy="1002712"/>
            <a:chOff x="609600" y="5715000"/>
            <a:chExt cx="7877175" cy="1002712"/>
          </a:xfrm>
        </p:grpSpPr>
        <p:pic>
          <p:nvPicPr>
            <p:cNvPr id="5" name="Picture 2" descr="http://www.physics.nau.edu/SCRAPBOOK/AZSGC-logo.jpg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609600" y="5715000"/>
              <a:ext cx="731901" cy="971550"/>
            </a:xfrm>
            <a:prstGeom prst="rect">
              <a:avLst/>
            </a:prstGeom>
            <a:noFill/>
          </p:spPr>
        </p:pic>
        <p:pic>
          <p:nvPicPr>
            <p:cNvPr id="6" name="Picture 4" descr="http://siliconangle.com/files/2012/03/nasa-logo.jpg"/>
            <p:cNvPicPr>
              <a:picLocks noChangeAspect="1" noChangeArrowheads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>
              <a:off x="4114800" y="5867400"/>
              <a:ext cx="990600" cy="850312"/>
            </a:xfrm>
            <a:prstGeom prst="rect">
              <a:avLst/>
            </a:prstGeom>
            <a:noFill/>
          </p:spPr>
        </p:pic>
        <p:pic>
          <p:nvPicPr>
            <p:cNvPr id="7" name="Picture 6" descr="http://www.cbc.arizona.edu/REU/images/FooterUA.jpg"/>
            <p:cNvPicPr>
              <a:picLocks noChangeAspect="1" noChangeArrowheads="1"/>
            </p:cNvPicPr>
            <p:nvPr/>
          </p:nvPicPr>
          <p:blipFill>
            <a:blip r:embed="rId6" cstate="email"/>
            <a:srcRect/>
            <a:stretch>
              <a:fillRect/>
            </a:stretch>
          </p:blipFill>
          <p:spPr bwMode="auto">
            <a:xfrm>
              <a:off x="7772400" y="5943600"/>
              <a:ext cx="714375" cy="571501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11403</TotalTime>
  <Words>296</Words>
  <Application>Microsoft Office PowerPoint</Application>
  <PresentationFormat>On-screen Show (4:3)</PresentationFormat>
  <Paragraphs>48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On the Possibility of Gravitational Lensing of Terra Electron-volt Gamma Ray Sources </vt:lpstr>
      <vt:lpstr>Motivation (Structure of Blazars)</vt:lpstr>
      <vt:lpstr>Motivation (Gravitational Lensing)</vt:lpstr>
      <vt:lpstr>Methods/Results Possible Lensing (Blue) vs. Unlikely to be Lensed (Green)</vt:lpstr>
      <vt:lpstr>Preliminary Conclusions and  Future Directions</vt:lpstr>
      <vt:lpstr>Thank You!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Terra Electron-volt Gamma Ray Sources and Gravitational Lensing</dc:title>
  <dc:creator>Sean</dc:creator>
  <cp:lastModifiedBy>Sean</cp:lastModifiedBy>
  <cp:revision>630</cp:revision>
  <dcterms:created xsi:type="dcterms:W3CDTF">2012-03-28T05:01:41Z</dcterms:created>
  <dcterms:modified xsi:type="dcterms:W3CDTF">2012-04-05T05:43:19Z</dcterms:modified>
</cp:coreProperties>
</file>